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custDataLst>
    <p:tags r:id="rId4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6600"/>
    <a:srgbClr val="FF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4681"/>
  </p:normalViewPr>
  <p:slideViewPr>
    <p:cSldViewPr>
      <p:cViewPr varScale="1">
        <p:scale>
          <a:sx n="99" d="100"/>
          <a:sy n="99" d="100"/>
        </p:scale>
        <p:origin x="19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Kliknite, če želite urediti sloge besedila matrice</a:t>
            </a:r>
          </a:p>
          <a:p>
            <a:pPr lvl="1"/>
            <a:r>
              <a:rPr lang="en-US" noProof="0"/>
              <a:t>Druga raven</a:t>
            </a:r>
          </a:p>
          <a:p>
            <a:pPr lvl="2"/>
            <a:r>
              <a:rPr lang="en-US" noProof="0"/>
              <a:t>Tretja raven</a:t>
            </a:r>
          </a:p>
          <a:p>
            <a:pPr lvl="3"/>
            <a:r>
              <a:rPr lang="en-US" noProof="0"/>
              <a:t>Četrta raven</a:t>
            </a:r>
          </a:p>
          <a:p>
            <a:pPr lvl="4"/>
            <a:r>
              <a:rPr lang="en-US" noProof="0"/>
              <a:t>Peta raven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1F45A9-C4D4-499C-A68E-43FE1215F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53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AFA8B6-E342-4F05-83CA-49009BFB302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D95B16-D774-4F2A-AD98-D15B2A01218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5166D4-4975-4348-82A3-C2C538B92F4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406AE-44E0-4C08-84C2-078B4CE4526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C52C51-6EB5-4A58-93F6-119C89AAD51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7480E-B6E5-4486-9A24-CA1E1955BEB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D3F3B1-1AB1-4B71-910F-D7495BFE0C7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AA8DD-52E9-4D0B-8917-245366278AF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E88A5-EE55-46D1-B094-D283A00E08A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439267-81BB-4AF9-A331-C7C07AD9AB8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C977DA-A8A3-43C0-AD19-34BE3364818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E494C7-5C13-43BB-A6C5-F426A7C0C57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6F39B5-57BE-4520-BCC1-F30A9AA72C6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ECC30-E5D4-4B92-A4F3-DD81AC4BA74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34D92D-C4EC-4086-86AD-138CE4C1A44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855D53-F8B1-4C4C-BB98-84228B403F7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EE0173-93A3-42FC-9C10-23EFCA5229B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102CC-2FD7-4E49-ABEA-865D5AAF17B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88E427-EAC6-4722-9837-DAD14364E8B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C15E57-3351-4F74-B0F3-94ED75D1C96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5F936-5EFE-4AAD-A436-B1321B8222B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1F8344-B04D-4BA0-9C64-A30496F3E25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C1EA1-64E7-4F90-8163-43D7B727214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9B535-38DA-487C-B08D-7487CE99078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C6A855-67EF-4FA6-88A8-FB1C992F98C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93696-CB13-432A-A463-52F1A8CFB472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AE12B-C082-4F5D-8BED-B1A2B26BBCD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B2A572-A8F0-4FE5-98D3-476F8A332DC1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967C6-21E9-4A15-A103-4AA98F8A470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57D6AA-8E7A-435C-8E19-DE9666824F38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37A5D6-E515-488E-818D-126A15CD2A3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2D6951-35BD-4AE6-8093-DDE3281557C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1ED4D6-99AC-4161-B9B0-B8AFD88EDCD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30E879-5112-4540-8414-6F2FD115ED6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0B4314-3813-4944-821F-1A34E56C654F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B6A694-7548-47FD-9987-290024E7A6CC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68570-4EE6-479D-97EA-8C3AE049944D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6AE789-AB3A-487F-BEC5-598951D8C15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5072C9-26B2-45D1-A59B-B1045F3D629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3953DF-8C47-455F-A246-ACA68912BA5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2DE1D0-D9FC-450C-8DF6-9E0A76724AF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7FAA37-19A8-43C0-8816-D725F8730FC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93CC6-20FB-48E5-9636-DC4A3F94C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434D0-695B-4EED-ACBF-EAFDC2913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D2D08-52EF-409C-ADE1-BB9CAEA6E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1D399-AFAB-43EC-A503-15AD0DAB2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B8B98-33E5-4C55-998F-C72FA847A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F4B44-80EC-47DB-8E82-9E92C301D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244A4-2E48-4185-B2DD-B091146E9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9603-A83B-4B5B-814C-8C86A8BBE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3AEE6-E57F-4DD6-BB0E-4E83FFE42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1859A-46F7-4BFC-897C-5F23AA657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4011A-454B-4C4D-A656-DEF0DE2B3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37DF7D-234D-4BC3-9E18-1E3E4D3D9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" Type="http://schemas.openxmlformats.org/officeDocument/2006/relationships/notesSlide" Target="../notesSlides/notesSlide2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4114800"/>
            <a:ext cx="8458200" cy="2163762"/>
          </a:xfrm>
          <a:solidFill>
            <a:srgbClr val="00B050"/>
          </a:solidFill>
          <a:effectLst/>
        </p:spPr>
        <p:txBody>
          <a:bodyPr/>
          <a:lstStyle/>
          <a:p>
            <a:pPr eaLnBrk="1" hangingPunct="1">
              <a:defRPr/>
            </a:pPr>
            <a:r>
              <a:rPr lang="sl-SI" b="1" dirty="0">
                <a:solidFill>
                  <a:srgbClr val="FFFF00"/>
                </a:solidFill>
                <a:latin typeface="Candara" panose="020E0502030303020204" pitchFamily="34" charset="0"/>
                <a:cs typeface="Calibri" pitchFamily="34" charset="0"/>
              </a:rPr>
              <a:t>S ČIM SE PREŽIVLJAJO LJUDJE IZ MOJEGA DOMAČEGA KRAJA?</a:t>
            </a:r>
            <a:endParaRPr lang="en-US" b="1" dirty="0">
              <a:solidFill>
                <a:srgbClr val="FFFF00"/>
              </a:solidFill>
              <a:latin typeface="Candara" panose="020E0502030303020204" pitchFamily="34" charset="0"/>
              <a:cs typeface="Calibri" pitchFamily="34" charset="0"/>
            </a:endParaRPr>
          </a:p>
        </p:txBody>
      </p:sp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Candara" panose="020E0502030303020204" pitchFamily="34" charset="0"/>
              </a:rPr>
              <a:t>Klavdija Štrancar</a:t>
            </a:r>
          </a:p>
        </p:txBody>
      </p:sp>
      <p:pic>
        <p:nvPicPr>
          <p:cNvPr id="1026" name="Picture 2" descr="http://farm.phillipmartin.info/farm_scene_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6672"/>
            <a:ext cx="5029200" cy="391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In odgovor je</a:t>
            </a: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505200"/>
            <a:ext cx="8229600" cy="2209800"/>
          </a:xfrm>
          <a:solidFill>
            <a:srgbClr val="FFC000"/>
          </a:solidFill>
        </p:spPr>
        <p:txBody>
          <a:bodyPr/>
          <a:lstStyle/>
          <a:p>
            <a:r>
              <a:rPr lang="sl-SI" sz="4000" b="1" dirty="0">
                <a:solidFill>
                  <a:srgbClr val="0070C0"/>
                </a:solidFill>
                <a:latin typeface="Candara" panose="020E0502030303020204" pitchFamily="34" charset="0"/>
              </a:rPr>
              <a:t>Kmetijstvo. </a:t>
            </a:r>
          </a:p>
          <a:p>
            <a:r>
              <a:rPr lang="sl-SI" sz="4000" b="1" dirty="0">
                <a:solidFill>
                  <a:srgbClr val="0070C0"/>
                </a:solidFill>
                <a:latin typeface="Candara" panose="020E0502030303020204" pitchFamily="34" charset="0"/>
              </a:rPr>
              <a:t>Njena glavna naloga je pridelava hrane.</a:t>
            </a:r>
          </a:p>
        </p:txBody>
      </p:sp>
      <p:pic>
        <p:nvPicPr>
          <p:cNvPr id="11268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5888986"/>
            <a:ext cx="685800" cy="64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5. vprašanje</a:t>
            </a:r>
            <a:endParaRPr lang="en-US" sz="4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57600"/>
            <a:ext cx="8229600" cy="1371600"/>
          </a:xfrm>
          <a:solidFill>
            <a:srgbClr val="00B050"/>
          </a:solidFill>
        </p:spPr>
        <p:txBody>
          <a:bodyPr/>
          <a:lstStyle/>
          <a:p>
            <a:pPr lvl="0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Naštej nekaj kmetijskih panog.</a:t>
            </a:r>
            <a:endParaRPr lang="sl-SI" sz="40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In odgovor je</a:t>
            </a: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3656834"/>
            <a:ext cx="8229600" cy="1981966"/>
          </a:xfrm>
          <a:solidFill>
            <a:srgbClr val="FFC000"/>
          </a:solidFill>
        </p:spPr>
        <p:txBody>
          <a:bodyPr/>
          <a:lstStyle/>
          <a:p>
            <a:r>
              <a:rPr lang="sl-SI" sz="3600" b="1" dirty="0">
                <a:solidFill>
                  <a:srgbClr val="0070C0"/>
                </a:solidFill>
                <a:latin typeface="Candara" panose="020E0502030303020204" pitchFamily="34" charset="0"/>
              </a:rPr>
              <a:t>Poljedelstvo, živinoreja, sadjarstvo, vinogradništvo, gozdarstvo, ribištvo, vrtnarstvo, čebelarstvo,vrtnarstvo …</a:t>
            </a:r>
          </a:p>
        </p:txBody>
      </p:sp>
      <p:pic>
        <p:nvPicPr>
          <p:cNvPr id="13316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5888986"/>
            <a:ext cx="685800" cy="64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6. vprašanje</a:t>
            </a:r>
            <a:endParaRPr lang="en-US" sz="4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0"/>
            <a:ext cx="8229600" cy="2362200"/>
          </a:xfrm>
          <a:solidFill>
            <a:srgbClr val="00B050"/>
          </a:solidFill>
        </p:spPr>
        <p:txBody>
          <a:bodyPr/>
          <a:lstStyle/>
          <a:p>
            <a:pPr lvl="0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Katere kmetijske panoge obstajajo v tvojem domačem kraju?</a:t>
            </a:r>
            <a:endParaRPr lang="sl-SI" sz="40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In odgovor je</a:t>
            </a: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786" y="3886201"/>
            <a:ext cx="8269014" cy="1981199"/>
          </a:xfrm>
          <a:solidFill>
            <a:srgbClr val="FFC000"/>
          </a:solidFill>
        </p:spPr>
        <p:txBody>
          <a:bodyPr/>
          <a:lstStyle/>
          <a:p>
            <a:r>
              <a:rPr lang="sl-SI" sz="4000" b="1" dirty="0">
                <a:solidFill>
                  <a:srgbClr val="0070C0"/>
                </a:solidFill>
                <a:latin typeface="Candara" panose="020E0502030303020204" pitchFamily="34" charset="0"/>
              </a:rPr>
              <a:t>Gozdarstvo, poljedelstvo, vrtnarstvo,  živinoreja, čebelarstvo…</a:t>
            </a:r>
          </a:p>
        </p:txBody>
      </p:sp>
      <p:pic>
        <p:nvPicPr>
          <p:cNvPr id="15364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5888986"/>
            <a:ext cx="685800" cy="64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7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.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vprašanj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e</a:t>
            </a:r>
            <a:endParaRPr lang="en-US" sz="4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62400"/>
            <a:ext cx="8229600" cy="1371600"/>
          </a:xfrm>
          <a:solidFill>
            <a:srgbClr val="00B050"/>
          </a:solidFill>
        </p:spPr>
        <p:txBody>
          <a:bodyPr/>
          <a:lstStyle/>
          <a:p>
            <a:pPr lvl="0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Kaj je rudarstvo?</a:t>
            </a:r>
            <a:endParaRPr lang="sl-SI" sz="40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In odgovor je…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317" y="3733800"/>
            <a:ext cx="8229600" cy="1828800"/>
          </a:xfrm>
          <a:solidFill>
            <a:srgbClr val="FFC000"/>
          </a:solidFill>
        </p:spPr>
        <p:txBody>
          <a:bodyPr/>
          <a:lstStyle/>
          <a:p>
            <a:r>
              <a:rPr lang="sl-SI" sz="4000" b="1" dirty="0">
                <a:solidFill>
                  <a:srgbClr val="0070C0"/>
                </a:solidFill>
                <a:latin typeface="Candara" panose="020E0502030303020204" pitchFamily="34" charset="0"/>
              </a:rPr>
              <a:t>Dejavnost pridobivanja rud in premoga.</a:t>
            </a:r>
          </a:p>
        </p:txBody>
      </p:sp>
      <p:pic>
        <p:nvPicPr>
          <p:cNvPr id="17412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5888986"/>
            <a:ext cx="685800" cy="64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8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.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vprašanj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e</a:t>
            </a:r>
            <a:endParaRPr lang="en-US" sz="4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0"/>
            <a:ext cx="8229600" cy="2286000"/>
          </a:xfrm>
          <a:solidFill>
            <a:srgbClr val="00B050"/>
          </a:solidFill>
        </p:spPr>
        <p:txBody>
          <a:bodyPr/>
          <a:lstStyle/>
          <a:p>
            <a:pPr lvl="0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Ali je v bližini našega kraja kakšen rudnik? Kateri? </a:t>
            </a:r>
          </a:p>
          <a:p>
            <a:pPr lvl="0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Ali še deluje?</a:t>
            </a:r>
            <a:endParaRPr lang="sl-SI" sz="40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In odgovor je…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8229600" cy="1676400"/>
          </a:xfrm>
          <a:solidFill>
            <a:srgbClr val="FFC000"/>
          </a:solidFill>
        </p:spPr>
        <p:txBody>
          <a:bodyPr/>
          <a:lstStyle/>
          <a:p>
            <a:r>
              <a:rPr lang="sl-SI" sz="4000" b="1" dirty="0">
                <a:solidFill>
                  <a:srgbClr val="0070C0"/>
                </a:solidFill>
                <a:latin typeface="Candara" panose="020E0502030303020204" pitchFamily="34" charset="0"/>
              </a:rPr>
              <a:t>Rudnik živega srebra v Idriji, ki ne deluje več od leta 1980.</a:t>
            </a:r>
          </a:p>
        </p:txBody>
      </p:sp>
      <p:pic>
        <p:nvPicPr>
          <p:cNvPr id="19460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5888986"/>
            <a:ext cx="685800" cy="64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9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.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vprašanj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e</a:t>
            </a:r>
            <a:endParaRPr lang="en-US" sz="4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33800"/>
            <a:ext cx="8229600" cy="1295400"/>
          </a:xfrm>
          <a:solidFill>
            <a:srgbClr val="00B050"/>
          </a:solidFill>
        </p:spPr>
        <p:txBody>
          <a:bodyPr/>
          <a:lstStyle/>
          <a:p>
            <a:pPr lvl="0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Kaj je industrija?</a:t>
            </a:r>
            <a:endParaRPr lang="sl-SI" sz="40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ln>
            <a:solidFill>
              <a:srgbClr val="008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sl-SI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Izberi vprašanje</a:t>
            </a:r>
            <a:endParaRPr lang="en-US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124" name="AutoShape 4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10668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1</a:t>
            </a:r>
          </a:p>
        </p:txBody>
      </p:sp>
      <p:sp>
        <p:nvSpPr>
          <p:cNvPr id="5129" name="AutoShape 9">
            <a:hlinkClick r:id="rId3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10668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2</a:t>
            </a:r>
          </a:p>
        </p:txBody>
      </p:sp>
      <p:sp>
        <p:nvSpPr>
          <p:cNvPr id="5130" name="AutoShape 10">
            <a:hlinkClick r:id="rId4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10668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3</a:t>
            </a:r>
          </a:p>
        </p:txBody>
      </p:sp>
      <p:sp>
        <p:nvSpPr>
          <p:cNvPr id="5131" name="AutoShape 11">
            <a:hlinkClick r:id="rId5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10668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4</a:t>
            </a:r>
          </a:p>
        </p:txBody>
      </p:sp>
      <p:sp>
        <p:nvSpPr>
          <p:cNvPr id="5132" name="AutoShape 12">
            <a:hlinkClick r:id="rId6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10668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5</a:t>
            </a:r>
          </a:p>
        </p:txBody>
      </p:sp>
      <p:sp>
        <p:nvSpPr>
          <p:cNvPr id="5133" name="AutoShape 13">
            <a:hlinkClick r:id="rId7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25146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6</a:t>
            </a:r>
          </a:p>
        </p:txBody>
      </p:sp>
      <p:sp>
        <p:nvSpPr>
          <p:cNvPr id="5134" name="AutoShape 14">
            <a:hlinkClick r:id="rId8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25146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7</a:t>
            </a:r>
          </a:p>
        </p:txBody>
      </p:sp>
      <p:sp>
        <p:nvSpPr>
          <p:cNvPr id="5135" name="AutoShape 15">
            <a:hlinkClick r:id="rId9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25146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8</a:t>
            </a:r>
          </a:p>
        </p:txBody>
      </p:sp>
      <p:sp>
        <p:nvSpPr>
          <p:cNvPr id="5136" name="AutoShape 16">
            <a:hlinkClick r:id="rId10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25146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9</a:t>
            </a:r>
          </a:p>
        </p:txBody>
      </p:sp>
      <p:sp>
        <p:nvSpPr>
          <p:cNvPr id="5137" name="AutoShape 17">
            <a:hlinkClick r:id="rId11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5146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10</a:t>
            </a:r>
          </a:p>
        </p:txBody>
      </p:sp>
      <p:sp>
        <p:nvSpPr>
          <p:cNvPr id="5138" name="AutoShape 18">
            <a:hlinkClick r:id="rId12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38862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11</a:t>
            </a:r>
          </a:p>
        </p:txBody>
      </p:sp>
      <p:sp>
        <p:nvSpPr>
          <p:cNvPr id="5139" name="AutoShape 19">
            <a:hlinkClick r:id="rId13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38862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12</a:t>
            </a:r>
          </a:p>
        </p:txBody>
      </p:sp>
      <p:sp>
        <p:nvSpPr>
          <p:cNvPr id="5140" name="AutoShape 20">
            <a:hlinkClick r:id="rId14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38862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13</a:t>
            </a:r>
          </a:p>
        </p:txBody>
      </p:sp>
      <p:sp>
        <p:nvSpPr>
          <p:cNvPr id="5141" name="AutoShape 21">
            <a:hlinkClick r:id="rId15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38862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14</a:t>
            </a:r>
          </a:p>
        </p:txBody>
      </p:sp>
      <p:sp>
        <p:nvSpPr>
          <p:cNvPr id="5142" name="AutoShape 22">
            <a:hlinkClick r:id="rId16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38862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15</a:t>
            </a:r>
          </a:p>
        </p:txBody>
      </p:sp>
      <p:sp>
        <p:nvSpPr>
          <p:cNvPr id="5143" name="AutoShape 23">
            <a:hlinkClick r:id="rId17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53340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16</a:t>
            </a:r>
          </a:p>
        </p:txBody>
      </p:sp>
      <p:sp>
        <p:nvSpPr>
          <p:cNvPr id="5144" name="AutoShape 24">
            <a:hlinkClick r:id="rId18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53340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17</a:t>
            </a:r>
          </a:p>
        </p:txBody>
      </p:sp>
      <p:sp>
        <p:nvSpPr>
          <p:cNvPr id="5145" name="AutoShape 25">
            <a:hlinkClick r:id="rId19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53340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18</a:t>
            </a:r>
          </a:p>
        </p:txBody>
      </p:sp>
      <p:sp>
        <p:nvSpPr>
          <p:cNvPr id="5146" name="AutoShape 26">
            <a:hlinkClick r:id="rId20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53340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19</a:t>
            </a:r>
          </a:p>
        </p:txBody>
      </p:sp>
      <p:sp>
        <p:nvSpPr>
          <p:cNvPr id="5147" name="AutoShape 27">
            <a:hlinkClick r:id="rId21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53340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20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5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6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5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5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9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5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5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1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5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2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5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5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5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5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5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6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5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7"/>
                  </p:tgtEl>
                </p:cond>
              </p:nextCondLst>
            </p:seq>
          </p:childTnLst>
        </p:cTn>
      </p:par>
    </p:tnLst>
    <p:bldLst>
      <p:bldP spid="5124" grpId="0" animBg="1"/>
      <p:bldP spid="5129" grpId="0" animBg="1"/>
      <p:bldP spid="5130" grpId="0" animBg="1"/>
      <p:bldP spid="5131" grpId="0" animBg="1"/>
      <p:bldP spid="5131" grpId="1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39" grpId="0" animBg="1"/>
      <p:bldP spid="5140" grpId="0" animBg="1"/>
      <p:bldP spid="5141" grpId="0" animBg="1"/>
      <p:bldP spid="5142" grpId="0" animBg="1"/>
      <p:bldP spid="5143" grpId="0" animBg="1"/>
      <p:bldP spid="5144" grpId="0" animBg="1"/>
      <p:bldP spid="5145" grpId="0" animBg="1"/>
      <p:bldP spid="5146" grpId="0" animBg="1"/>
      <p:bldP spid="51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In odgovor je…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255" y="3581400"/>
            <a:ext cx="8229600" cy="1905000"/>
          </a:xfrm>
          <a:solidFill>
            <a:srgbClr val="FFC000"/>
          </a:solidFill>
        </p:spPr>
        <p:txBody>
          <a:bodyPr/>
          <a:lstStyle/>
          <a:p>
            <a:r>
              <a:rPr lang="sl-SI" sz="3600" b="1" dirty="0">
                <a:solidFill>
                  <a:srgbClr val="0070C0"/>
                </a:solidFill>
                <a:latin typeface="Candara" panose="020E0502030303020204" pitchFamily="34" charset="0"/>
              </a:rPr>
              <a:t>Gospodarska dejavnost, ki iz surovin izdeluje različne industrijske izdelke, ki jih potrebujemo vsak dan.</a:t>
            </a:r>
          </a:p>
        </p:txBody>
      </p:sp>
      <p:pic>
        <p:nvPicPr>
          <p:cNvPr id="21508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5888986"/>
            <a:ext cx="685800" cy="64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10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.  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vprašanj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e</a:t>
            </a:r>
            <a:endParaRPr lang="en-US" sz="4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62400"/>
            <a:ext cx="8229600" cy="1447800"/>
          </a:xfrm>
          <a:solidFill>
            <a:srgbClr val="00B050"/>
          </a:solidFill>
        </p:spPr>
        <p:txBody>
          <a:bodyPr/>
          <a:lstStyle/>
          <a:p>
            <a:pPr lvl="0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Kaj je značilno za industrijo?</a:t>
            </a:r>
            <a:endParaRPr lang="sl-SI" sz="40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In odgovor je…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49406"/>
            <a:ext cx="8229600" cy="2517994"/>
          </a:xfrm>
          <a:solidFill>
            <a:srgbClr val="FFC000"/>
          </a:solidFill>
        </p:spPr>
        <p:txBody>
          <a:bodyPr/>
          <a:lstStyle/>
          <a:p>
            <a:r>
              <a:rPr lang="sl-SI" sz="3600" b="1" dirty="0">
                <a:solidFill>
                  <a:srgbClr val="0070C0"/>
                </a:solidFill>
                <a:latin typeface="Candara" panose="020E0502030303020204" pitchFamily="34" charset="0"/>
              </a:rPr>
              <a:t>Izdelke izdelujejo v tovarnah, delo je strojno in poteka po “tekočem traku”. Izdelkov je veliko in so narejeni iz različnih materialov – surovin.</a:t>
            </a:r>
          </a:p>
        </p:txBody>
      </p:sp>
      <p:pic>
        <p:nvPicPr>
          <p:cNvPr id="23556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5888986"/>
            <a:ext cx="685800" cy="64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11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.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vprašanj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e</a:t>
            </a:r>
            <a:endParaRPr lang="en-US" sz="4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657600"/>
            <a:ext cx="8229600" cy="1752600"/>
          </a:xfrm>
          <a:solidFill>
            <a:srgbClr val="00B050"/>
          </a:solidFill>
        </p:spPr>
        <p:txBody>
          <a:bodyPr/>
          <a:lstStyle/>
          <a:p>
            <a:pPr lvl="0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Naštej nekaj industrijskih panog.</a:t>
            </a:r>
            <a:endParaRPr lang="sl-SI" sz="40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In odgovor je…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505200"/>
            <a:ext cx="8229600" cy="2209800"/>
          </a:xfrm>
          <a:solidFill>
            <a:srgbClr val="FFC000"/>
          </a:solidFill>
        </p:spPr>
        <p:txBody>
          <a:bodyPr/>
          <a:lstStyle/>
          <a:p>
            <a:r>
              <a:rPr lang="sl-SI" sz="4000" b="1" dirty="0">
                <a:solidFill>
                  <a:srgbClr val="0070C0"/>
                </a:solidFill>
                <a:latin typeface="Candara" panose="020E0502030303020204" pitchFamily="34" charset="0"/>
              </a:rPr>
              <a:t>Lesna, živilska, obutvena, tekstilna, papirna, avtomobilska, strojna….</a:t>
            </a:r>
          </a:p>
        </p:txBody>
      </p:sp>
      <p:pic>
        <p:nvPicPr>
          <p:cNvPr id="25604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5888986"/>
            <a:ext cx="685800" cy="64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12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. 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vprašanj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e</a:t>
            </a:r>
            <a:endParaRPr lang="en-US" sz="4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0"/>
            <a:ext cx="8229600" cy="1447800"/>
          </a:xfrm>
          <a:solidFill>
            <a:srgbClr val="00B050"/>
          </a:solidFill>
        </p:spPr>
        <p:txBody>
          <a:bodyPr/>
          <a:lstStyle/>
          <a:p>
            <a:pPr lvl="0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Kako poteka delo v tovarnah?</a:t>
            </a:r>
            <a:endParaRPr lang="sl-SI" sz="40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In odgovor je…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352801"/>
            <a:ext cx="8229600" cy="2514599"/>
          </a:xfrm>
          <a:solidFill>
            <a:srgbClr val="FFC000"/>
          </a:solidFill>
        </p:spPr>
        <p:txBody>
          <a:bodyPr/>
          <a:lstStyle/>
          <a:p>
            <a:r>
              <a:rPr lang="sl-SI" sz="3600" b="1" dirty="0">
                <a:solidFill>
                  <a:srgbClr val="0070C0"/>
                </a:solidFill>
                <a:latin typeface="Candara" panose="020E0502030303020204" pitchFamily="34" charset="0"/>
              </a:rPr>
              <a:t>Delo poteka v tovarnah s pomočjo strojev, robotov in računalnikov. Vsak delavec izdela le del izdelka, zato izdelava poteka hitreje.</a:t>
            </a:r>
          </a:p>
        </p:txBody>
      </p:sp>
      <p:pic>
        <p:nvPicPr>
          <p:cNvPr id="27652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5888986"/>
            <a:ext cx="685800" cy="64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13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.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vprašanj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e</a:t>
            </a:r>
            <a:endParaRPr lang="en-US" sz="4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57600"/>
            <a:ext cx="8229600" cy="1905000"/>
          </a:xfrm>
          <a:solidFill>
            <a:srgbClr val="00B050"/>
          </a:solidFill>
        </p:spPr>
        <p:txBody>
          <a:bodyPr/>
          <a:lstStyle/>
          <a:p>
            <a:pPr lvl="0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Kaj so surovine? </a:t>
            </a:r>
          </a:p>
          <a:p>
            <a:pPr lvl="0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Naštej jih nekaj.</a:t>
            </a:r>
            <a:endParaRPr lang="sl-SI" sz="40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In odgovor je…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328" y="3505200"/>
            <a:ext cx="8229600" cy="1850386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000" b="1" dirty="0">
                <a:solidFill>
                  <a:srgbClr val="0070C0"/>
                </a:solidFill>
                <a:latin typeface="Candara" panose="020E0502030303020204" pitchFamily="34" charset="0"/>
              </a:rPr>
              <a:t>Surovine so snov, material, ki se uporablja za izdelava nekega izdelka.</a:t>
            </a:r>
          </a:p>
          <a:p>
            <a:pPr marL="0" indent="0" eaLnBrk="1" hangingPunct="1">
              <a:buNone/>
            </a:pPr>
            <a:endParaRPr lang="sl-SI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pic>
        <p:nvPicPr>
          <p:cNvPr id="29700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5888986"/>
            <a:ext cx="685800" cy="64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14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.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vprašanj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e</a:t>
            </a:r>
            <a:endParaRPr lang="en-US" sz="4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0"/>
            <a:ext cx="8229600" cy="1371600"/>
          </a:xfrm>
          <a:solidFill>
            <a:srgbClr val="00B050"/>
          </a:solidFill>
        </p:spPr>
        <p:txBody>
          <a:bodyPr/>
          <a:lstStyle/>
          <a:p>
            <a:pPr lvl="0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Kaj je obrt? </a:t>
            </a:r>
            <a:endParaRPr lang="sl-SI" sz="40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eaLnBrk="1" hangingPunct="1">
              <a:buNone/>
            </a:pPr>
            <a:endParaRPr lang="en-US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1. vprašanje </a:t>
            </a:r>
            <a:endParaRPr lang="en-US" sz="4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8229600" cy="2133600"/>
          </a:xfrm>
          <a:solidFill>
            <a:srgbClr val="00B050"/>
          </a:solidFill>
        </p:spPr>
        <p:txBody>
          <a:bodyPr/>
          <a:lstStyle/>
          <a:p>
            <a:pPr lvl="0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V katerih dejavnostih so zaposleni ljudje iz našega domačega kraja?</a:t>
            </a:r>
            <a:endParaRPr lang="sl-SI" sz="40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In odgovor je…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75682"/>
            <a:ext cx="8229600" cy="2512739"/>
          </a:xfrm>
          <a:solidFill>
            <a:srgbClr val="FFC000"/>
          </a:solidFill>
        </p:spPr>
        <p:txBody>
          <a:bodyPr/>
          <a:lstStyle/>
          <a:p>
            <a:r>
              <a:rPr lang="sl-SI" sz="3600" b="1" dirty="0">
                <a:solidFill>
                  <a:srgbClr val="0070C0"/>
                </a:solidFill>
                <a:latin typeface="Candara" panose="020E0502030303020204" pitchFamily="34" charset="0"/>
              </a:rPr>
              <a:t>Dejavnost, pri kateri obrtniki s spretnostjo svojih rok in s pomočjo orodij in strojev izdelujejo različne izdelke.</a:t>
            </a:r>
          </a:p>
        </p:txBody>
      </p:sp>
      <p:pic>
        <p:nvPicPr>
          <p:cNvPr id="31748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5888986"/>
            <a:ext cx="685800" cy="64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15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.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vprašanj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e</a:t>
            </a:r>
            <a:endParaRPr lang="en-US" sz="4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229600" cy="1752600"/>
          </a:xfrm>
          <a:solidFill>
            <a:srgbClr val="00B050"/>
          </a:solidFill>
        </p:spPr>
        <p:txBody>
          <a:bodyPr/>
          <a:lstStyle/>
          <a:p>
            <a:pPr lvl="0" eaLnBrk="1" hangingPunct="1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Naštej nekaj obrti, ki so še danes razširjene pri nas.</a:t>
            </a:r>
            <a:endParaRPr lang="sl-SI" sz="40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eaLnBrk="1" hangingPunct="1"/>
            <a:endParaRPr lang="en-US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In odgovor je…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5962" y="3725917"/>
            <a:ext cx="8229600" cy="2133600"/>
          </a:xfrm>
          <a:solidFill>
            <a:srgbClr val="FFC000"/>
          </a:solidFill>
        </p:spPr>
        <p:txBody>
          <a:bodyPr/>
          <a:lstStyle/>
          <a:p>
            <a:r>
              <a:rPr lang="sl-SI" sz="4000" b="1" dirty="0">
                <a:solidFill>
                  <a:srgbClr val="0070C0"/>
                </a:solidFill>
                <a:latin typeface="Candara" panose="020E0502030303020204" pitchFamily="34" charset="0"/>
              </a:rPr>
              <a:t>Klekljanje, lončarstvo, suha roba, pletarstvo, svečarstvo, puškarstvo…</a:t>
            </a:r>
          </a:p>
        </p:txBody>
      </p:sp>
      <p:pic>
        <p:nvPicPr>
          <p:cNvPr id="33796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5888986"/>
            <a:ext cx="685800" cy="64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16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.  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vprašanj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e</a:t>
            </a:r>
            <a:endParaRPr lang="en-US" sz="4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229600" cy="1523999"/>
          </a:xfrm>
          <a:solidFill>
            <a:srgbClr val="00B050"/>
          </a:solidFill>
        </p:spPr>
        <p:txBody>
          <a:bodyPr/>
          <a:lstStyle/>
          <a:p>
            <a:pPr lvl="0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Kaj je značilno za obrt?</a:t>
            </a:r>
            <a:endParaRPr lang="sl-SI" sz="40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eaLnBrk="1" hangingPunct="1">
              <a:buNone/>
            </a:pPr>
            <a:r>
              <a:rPr lang="en-US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In odgovor je…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17875"/>
            <a:ext cx="8229600" cy="28956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3600" b="1" dirty="0">
                <a:solidFill>
                  <a:srgbClr val="0070C0"/>
                </a:solidFill>
                <a:latin typeface="Candara" panose="020E0502030303020204" pitchFamily="34" charset="0"/>
              </a:rPr>
              <a:t>Delo poteka v obrtnih  delavnicah, zaposlenih je malo delavcev, manjše število izdelkov, manjša izbira izdelkov, delo pretežno ročno, počasnejše, izdelki dražji.</a:t>
            </a:r>
          </a:p>
        </p:txBody>
      </p:sp>
      <p:pic>
        <p:nvPicPr>
          <p:cNvPr id="35844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5888986"/>
            <a:ext cx="685800" cy="64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17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. 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vprašanj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e</a:t>
            </a:r>
            <a:endParaRPr lang="en-US" sz="4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8229600" cy="2819399"/>
          </a:xfrm>
          <a:solidFill>
            <a:srgbClr val="00B050"/>
          </a:solidFill>
        </p:spPr>
        <p:txBody>
          <a:bodyPr/>
          <a:lstStyle/>
          <a:p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Kaj je značilno za storitvene dejavnosti? </a:t>
            </a:r>
          </a:p>
          <a:p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Katera je najstarejša in najbolj pogosta?</a:t>
            </a:r>
            <a:endParaRPr lang="sl-SI" sz="40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lvl="0"/>
            <a:endParaRPr lang="sl-SI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eaLnBrk="1" hangingPunct="1"/>
            <a:endParaRPr lang="en-US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In odgovor je…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959" y="3886200"/>
            <a:ext cx="8229600" cy="19812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3600" b="1" dirty="0">
                <a:solidFill>
                  <a:srgbClr val="0070C0"/>
                </a:solidFill>
                <a:latin typeface="Candara" panose="020E0502030303020204" pitchFamily="34" charset="0"/>
              </a:rPr>
              <a:t>To so dejavnosti, ki so naročene in jih po navadi plačamo.</a:t>
            </a:r>
          </a:p>
          <a:p>
            <a:pPr eaLnBrk="1" hangingPunct="1"/>
            <a:r>
              <a:rPr lang="sl-SI" sz="3600" b="1" dirty="0">
                <a:solidFill>
                  <a:srgbClr val="0070C0"/>
                </a:solidFill>
                <a:latin typeface="Candara" panose="020E0502030303020204" pitchFamily="34" charset="0"/>
              </a:rPr>
              <a:t>Trgovina.</a:t>
            </a:r>
          </a:p>
        </p:txBody>
      </p:sp>
      <p:pic>
        <p:nvPicPr>
          <p:cNvPr id="37892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5888986"/>
            <a:ext cx="685800" cy="64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18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.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vprašanj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e</a:t>
            </a:r>
            <a:endParaRPr lang="en-US" sz="4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0"/>
            <a:ext cx="8229600" cy="1676400"/>
          </a:xfrm>
          <a:solidFill>
            <a:srgbClr val="00B050"/>
          </a:solidFill>
        </p:spPr>
        <p:txBody>
          <a:bodyPr/>
          <a:lstStyle/>
          <a:p>
            <a:pPr lvl="0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Katere ustanove se nahajajo v tvojem domačem kraju?</a:t>
            </a:r>
            <a:endParaRPr lang="sl-SI" sz="40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In odgovor je…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3733800"/>
            <a:ext cx="8229600" cy="1524000"/>
          </a:xfrm>
          <a:solidFill>
            <a:srgbClr val="FFC000"/>
          </a:solidFill>
        </p:spPr>
        <p:txBody>
          <a:bodyPr/>
          <a:lstStyle/>
          <a:p>
            <a:r>
              <a:rPr lang="sl-SI" sz="4000" b="1" dirty="0">
                <a:solidFill>
                  <a:srgbClr val="0070C0"/>
                </a:solidFill>
                <a:latin typeface="Candara" panose="020E0502030303020204" pitchFamily="34" charset="0"/>
              </a:rPr>
              <a:t>Šola, vrtec,  pošta, župnijski urad…</a:t>
            </a:r>
          </a:p>
        </p:txBody>
      </p:sp>
      <p:pic>
        <p:nvPicPr>
          <p:cNvPr id="39940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5888986"/>
            <a:ext cx="685800" cy="64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19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.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vprašanj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e</a:t>
            </a:r>
            <a:endParaRPr lang="en-US" sz="4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0"/>
            <a:ext cx="8229600" cy="1371600"/>
          </a:xfrm>
          <a:solidFill>
            <a:srgbClr val="00B050"/>
          </a:solidFill>
        </p:spPr>
        <p:txBody>
          <a:bodyPr/>
          <a:lstStyle/>
          <a:p>
            <a:pPr lvl="0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Kaj je turizem?</a:t>
            </a:r>
            <a:endParaRPr lang="sl-SI" sz="40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In odgovor je</a:t>
            </a: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57600"/>
            <a:ext cx="8229600" cy="1600200"/>
          </a:xfrm>
          <a:solidFill>
            <a:srgbClr val="FFC000"/>
          </a:solidFill>
        </p:spPr>
        <p:txBody>
          <a:bodyPr/>
          <a:lstStyle/>
          <a:p>
            <a:r>
              <a:rPr lang="sl-SI" sz="4000" b="1" dirty="0">
                <a:solidFill>
                  <a:srgbClr val="0070C0"/>
                </a:solidFill>
                <a:latin typeface="Candara" panose="020E0502030303020204" pitchFamily="34" charset="0"/>
              </a:rPr>
              <a:t>V gospodarskih in negospodarskih dejavnostih.</a:t>
            </a:r>
          </a:p>
        </p:txBody>
      </p:sp>
      <p:pic>
        <p:nvPicPr>
          <p:cNvPr id="5124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5888986"/>
            <a:ext cx="685800" cy="64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In odgovor je…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0"/>
            <a:ext cx="8229600" cy="1752600"/>
          </a:xfrm>
          <a:solidFill>
            <a:srgbClr val="FFC000"/>
          </a:solidFill>
        </p:spPr>
        <p:txBody>
          <a:bodyPr/>
          <a:lstStyle/>
          <a:p>
            <a:r>
              <a:rPr lang="sl-SI" sz="4000" b="1" dirty="0">
                <a:solidFill>
                  <a:srgbClr val="0070C0"/>
                </a:solidFill>
                <a:latin typeface="Candara" panose="020E0502030303020204" pitchFamily="34" charset="0"/>
              </a:rPr>
              <a:t>Storitvena dejavnost, ki ponuja usluge turistom.</a:t>
            </a:r>
          </a:p>
        </p:txBody>
      </p:sp>
      <p:pic>
        <p:nvPicPr>
          <p:cNvPr id="41988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5888986"/>
            <a:ext cx="685800" cy="64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20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.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vprašanj</a:t>
            </a: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e</a:t>
            </a:r>
            <a:endParaRPr lang="en-US" sz="4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33800"/>
            <a:ext cx="8229600" cy="1600200"/>
          </a:xfrm>
          <a:solidFill>
            <a:srgbClr val="00B050"/>
          </a:solidFill>
        </p:spPr>
        <p:txBody>
          <a:bodyPr/>
          <a:lstStyle/>
          <a:p>
            <a:pPr lvl="0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Naštej nekaj surovin.</a:t>
            </a:r>
            <a:endParaRPr lang="sl-SI" sz="40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In odgovor je…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3733800"/>
            <a:ext cx="8229600" cy="19050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000" b="1" dirty="0">
                <a:solidFill>
                  <a:srgbClr val="0070C0"/>
                </a:solidFill>
                <a:latin typeface="Candara" panose="020E0502030303020204" pitchFamily="34" charset="0"/>
              </a:rPr>
              <a:t>Les, žito, volna, bombaž,  sadje, zelenjava, moka, meso,  jeklo, celulozna vlakna…</a:t>
            </a:r>
          </a:p>
        </p:txBody>
      </p:sp>
      <p:pic>
        <p:nvPicPr>
          <p:cNvPr id="44036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5888986"/>
            <a:ext cx="685800" cy="64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4343400"/>
            <a:ext cx="8229600" cy="1143000"/>
          </a:xfrm>
          <a:solidFill>
            <a:srgbClr val="FFC000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b="1" u="sng" dirty="0">
                <a:solidFill>
                  <a:schemeClr val="bg1"/>
                </a:solidFill>
                <a:latin typeface="Candara" panose="020E0502030303020204" pitchFamily="34" charset="0"/>
              </a:rPr>
              <a:t>Viri:</a:t>
            </a:r>
            <a:br>
              <a:rPr lang="sl-SI" b="1" u="sng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br>
              <a:rPr lang="sl-SI" b="1" u="sng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sl-SI" sz="3200" b="1" dirty="0">
                <a:solidFill>
                  <a:srgbClr val="00B050"/>
                </a:solidFill>
                <a:latin typeface="Candara" panose="020E0502030303020204" pitchFamily="34" charset="0"/>
              </a:rPr>
              <a:t>Učbenik in delovni zvezek Družba smo mi 4, Ljubljana 2009, založba Rokus </a:t>
            </a:r>
            <a:r>
              <a:rPr lang="sl-SI" sz="3200" b="1" dirty="0" err="1">
                <a:solidFill>
                  <a:srgbClr val="00B050"/>
                </a:solidFill>
                <a:latin typeface="Candara" panose="020E0502030303020204" pitchFamily="34" charset="0"/>
              </a:rPr>
              <a:t>Klett</a:t>
            </a:r>
            <a:br>
              <a:rPr lang="sl-SI" sz="3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</a:br>
            <a:br>
              <a:rPr lang="sl-SI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</a:br>
            <a:endParaRPr lang="sl-SI" dirty="0"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2. vprašanje</a:t>
            </a:r>
            <a:endParaRPr lang="en-US" sz="4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657600"/>
            <a:ext cx="8229600" cy="1676399"/>
          </a:xfrm>
          <a:solidFill>
            <a:srgbClr val="00B050"/>
          </a:solidFill>
        </p:spPr>
        <p:txBody>
          <a:bodyPr/>
          <a:lstStyle/>
          <a:p>
            <a:pPr lvl="0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Kaj so gospodarske dejavnosti?</a:t>
            </a:r>
            <a:endParaRPr lang="sl-SI" sz="40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In odgovor je</a:t>
            </a: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…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803" y="3810000"/>
            <a:ext cx="8229600" cy="1752600"/>
          </a:xfrm>
          <a:solidFill>
            <a:srgbClr val="FFC000"/>
          </a:solidFill>
        </p:spPr>
        <p:txBody>
          <a:bodyPr/>
          <a:lstStyle/>
          <a:p>
            <a:r>
              <a:rPr lang="sl-SI" sz="4000" b="1" dirty="0">
                <a:solidFill>
                  <a:srgbClr val="0070C0"/>
                </a:solidFill>
                <a:latin typeface="Candara" panose="020E0502030303020204" pitchFamily="34" charset="0"/>
              </a:rPr>
              <a:t>Dejavnosti, s katerimi se ljudje preživljajo.</a:t>
            </a:r>
          </a:p>
        </p:txBody>
      </p:sp>
      <p:pic>
        <p:nvPicPr>
          <p:cNvPr id="7172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5888986"/>
            <a:ext cx="685800" cy="64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3. vprašanje</a:t>
            </a:r>
            <a:endParaRPr lang="en-US" sz="4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38600"/>
            <a:ext cx="8229600" cy="1676400"/>
          </a:xfrm>
          <a:solidFill>
            <a:srgbClr val="00B050"/>
          </a:solidFill>
        </p:spPr>
        <p:txBody>
          <a:bodyPr/>
          <a:lstStyle/>
          <a:p>
            <a:pPr lvl="0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Naštej nekaj gospodarskih dejavnosti.</a:t>
            </a:r>
            <a:endParaRPr lang="sl-SI" sz="40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In odgovor je</a:t>
            </a: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5962" y="3642931"/>
            <a:ext cx="8229600" cy="1995870"/>
          </a:xfrm>
          <a:solidFill>
            <a:srgbClr val="FFC000"/>
          </a:solidFill>
        </p:spPr>
        <p:txBody>
          <a:bodyPr/>
          <a:lstStyle/>
          <a:p>
            <a:r>
              <a:rPr lang="sl-SI" sz="4000" b="1" dirty="0">
                <a:solidFill>
                  <a:srgbClr val="0070C0"/>
                </a:solidFill>
                <a:latin typeface="Candara" panose="020E0502030303020204" pitchFamily="34" charset="0"/>
              </a:rPr>
              <a:t>Kmetijstvo, industrija, gozdarstvo, obrt, rudarstvo,  turizem, trgovina, banke,  preskrba z vodo…</a:t>
            </a:r>
          </a:p>
        </p:txBody>
      </p:sp>
      <p:pic>
        <p:nvPicPr>
          <p:cNvPr id="9220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5888986"/>
            <a:ext cx="685800" cy="64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4. vprašanje</a:t>
            </a:r>
            <a:endParaRPr lang="en-US" sz="4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886200"/>
            <a:ext cx="8229600" cy="2133600"/>
          </a:xfrm>
          <a:solidFill>
            <a:srgbClr val="00B050"/>
          </a:solidFill>
        </p:spPr>
        <p:txBody>
          <a:bodyPr/>
          <a:lstStyle/>
          <a:p>
            <a:pPr lvl="0" eaLnBrk="1" hangingPunct="1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Katera je najstarejša gospodarska dejavnost? </a:t>
            </a:r>
          </a:p>
          <a:p>
            <a:pPr lvl="0" eaLnBrk="1" hangingPunct="1"/>
            <a:r>
              <a:rPr lang="sl-SI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Kaj je njena glavna naloga?</a:t>
            </a:r>
            <a:endParaRPr lang="sl-SI" sz="40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eaLnBrk="1" hangingPunct="1"/>
            <a:endParaRPr lang="en-US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9d8d74b26429241a1a251974b190ef16488f7939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AA"/>
      </a:accent5>
      <a:accent6>
        <a:srgbClr val="2D2D8A"/>
      </a:accent6>
      <a:hlink>
        <a:srgbClr val="FFFF00"/>
      </a:hlink>
      <a:folHlink>
        <a:srgbClr val="9900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2D2D8A"/>
        </a:accent6>
        <a:hlink>
          <a:srgbClr val="FFFF00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700</Words>
  <Application>Microsoft Macintosh PowerPoint</Application>
  <PresentationFormat>On-screen Show (4:3)</PresentationFormat>
  <Paragraphs>153</Paragraphs>
  <Slides>43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Candara</vt:lpstr>
      <vt:lpstr>Default Design</vt:lpstr>
      <vt:lpstr>S ČIM SE PREŽIVLJAJO LJUDJE IZ MOJEGA DOMAČEGA KRAJA?</vt:lpstr>
      <vt:lpstr>Izberi vprašanje</vt:lpstr>
      <vt:lpstr>1. vprašanje </vt:lpstr>
      <vt:lpstr>In odgovor je…</vt:lpstr>
      <vt:lpstr>2. vprašanje</vt:lpstr>
      <vt:lpstr>In odgovor je… </vt:lpstr>
      <vt:lpstr>3. vprašanje</vt:lpstr>
      <vt:lpstr>In odgovor je…</vt:lpstr>
      <vt:lpstr>4. vprašanje</vt:lpstr>
      <vt:lpstr>In odgovor je…</vt:lpstr>
      <vt:lpstr>5. vprašanje</vt:lpstr>
      <vt:lpstr>In odgovor je…</vt:lpstr>
      <vt:lpstr>6. vprašanje</vt:lpstr>
      <vt:lpstr>In odgovor je…</vt:lpstr>
      <vt:lpstr>7. vprašanje</vt:lpstr>
      <vt:lpstr>In odgovor je…</vt:lpstr>
      <vt:lpstr>8.  vprašanje</vt:lpstr>
      <vt:lpstr>In odgovor je…</vt:lpstr>
      <vt:lpstr>9.  vprašanje</vt:lpstr>
      <vt:lpstr>In odgovor je…</vt:lpstr>
      <vt:lpstr>10.  vprašanje</vt:lpstr>
      <vt:lpstr>In odgovor je…</vt:lpstr>
      <vt:lpstr>11.  vprašanje</vt:lpstr>
      <vt:lpstr>In odgovor je…</vt:lpstr>
      <vt:lpstr>12. vprašanje</vt:lpstr>
      <vt:lpstr>In odgovor je…</vt:lpstr>
      <vt:lpstr>13.  vprašanje</vt:lpstr>
      <vt:lpstr>In odgovor je…</vt:lpstr>
      <vt:lpstr>14.  vprašanje</vt:lpstr>
      <vt:lpstr>In odgovor je…</vt:lpstr>
      <vt:lpstr>15.  vprašanje</vt:lpstr>
      <vt:lpstr>In odgovor je…</vt:lpstr>
      <vt:lpstr>16.  vprašanje</vt:lpstr>
      <vt:lpstr>In odgovor je…</vt:lpstr>
      <vt:lpstr>17. vprašanje</vt:lpstr>
      <vt:lpstr>In odgovor je…</vt:lpstr>
      <vt:lpstr>18.  vprašanje</vt:lpstr>
      <vt:lpstr>In odgovor je…</vt:lpstr>
      <vt:lpstr>19.  vprašanje</vt:lpstr>
      <vt:lpstr>In odgovor je…</vt:lpstr>
      <vt:lpstr>20.  vprašanje</vt:lpstr>
      <vt:lpstr>In odgovor je…</vt:lpstr>
      <vt:lpstr>Viri:  Učbenik in delovni zvezek Družba smo mi 4, Ljubljana 2009, založba Rokus Klett  </vt:lpstr>
    </vt:vector>
  </TitlesOfParts>
  <Company>Teachnology, Inc.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vprašanj</dc:title>
  <dc:creator>Klavdija</dc:creator>
  <cp:lastModifiedBy>Lota Gasser</cp:lastModifiedBy>
  <cp:revision>32</cp:revision>
  <dcterms:created xsi:type="dcterms:W3CDTF">2005-07-07T00:08:32Z</dcterms:created>
  <dcterms:modified xsi:type="dcterms:W3CDTF">2020-04-16T10:10:20Z</dcterms:modified>
</cp:coreProperties>
</file>