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93" d="100"/>
          <a:sy n="93" d="100"/>
        </p:scale>
        <p:origin x="21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sl-SI"/>
              <a:t>Kliknite, če želite urediti slog naslova matrice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5/22/2020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211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49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107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425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6F822A4-8DA6-4447-9B1F-C5DB58435268}"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27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11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534695" y="2824269"/>
            <a:ext cx="4608576" cy="2644457"/>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454792" y="2821491"/>
            <a:ext cx="4608576" cy="2637371"/>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353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347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665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sl-SI"/>
              <a:t>Kliknite, če želite urediti slog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16AA21-1863-4931-97CB-99D0A168701B}" type="datetimeFigureOut">
              <a:rPr lang="en-US" smtClean="0"/>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823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772C379-9A7C-4C87-A116-CBE9F58B04C5}" type="datetimeFigureOut">
              <a:rPr lang="en-US" smtClean="0"/>
              <a:t>5/22/2020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03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664C608-40B1-4030-A28D-5B74BC98ADCE}" type="datetimeFigureOut">
              <a:rPr lang="en-US" smtClean="0"/>
              <a:t>5/22/2020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607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adovednih-pet.si/"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radovednih-pet.si/vsebine/rp4-gum-sdz-os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08930C-2626-4004-8A7B-241E6C8722F9}"/>
              </a:ext>
            </a:extLst>
          </p:cNvPr>
          <p:cNvSpPr>
            <a:spLocks noGrp="1"/>
          </p:cNvSpPr>
          <p:nvPr>
            <p:ph type="ctrTitle"/>
          </p:nvPr>
        </p:nvSpPr>
        <p:spPr/>
        <p:txBody>
          <a:bodyPr/>
          <a:lstStyle/>
          <a:p>
            <a:r>
              <a:rPr lang="sl-SI" dirty="0"/>
              <a:t>Slovensko ljudsko izročilo</a:t>
            </a:r>
          </a:p>
        </p:txBody>
      </p:sp>
      <p:sp>
        <p:nvSpPr>
          <p:cNvPr id="3" name="Podnaslov 2">
            <a:extLst>
              <a:ext uri="{FF2B5EF4-FFF2-40B4-BE49-F238E27FC236}">
                <a16:creationId xmlns:a16="http://schemas.microsoft.com/office/drawing/2014/main" id="{4A0692D2-8951-43F1-ADE4-4EB7F76E37A1}"/>
              </a:ext>
            </a:extLst>
          </p:cNvPr>
          <p:cNvSpPr>
            <a:spLocks noGrp="1"/>
          </p:cNvSpPr>
          <p:nvPr>
            <p:ph type="subTitle" idx="1"/>
          </p:nvPr>
        </p:nvSpPr>
        <p:spPr/>
        <p:txBody>
          <a:bodyPr/>
          <a:lstStyle/>
          <a:p>
            <a:r>
              <a:rPr lang="sl-SI" dirty="0"/>
              <a:t>OŠ Spodnja Šiška</a:t>
            </a:r>
          </a:p>
        </p:txBody>
      </p:sp>
    </p:spTree>
    <p:extLst>
      <p:ext uri="{BB962C8B-B14F-4D97-AF65-F5344CB8AC3E}">
        <p14:creationId xmlns:p14="http://schemas.microsoft.com/office/powerpoint/2010/main" val="88368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125BFF-1974-436F-8A6E-86FD8584EA47}"/>
              </a:ext>
            </a:extLst>
          </p:cNvPr>
          <p:cNvSpPr>
            <a:spLocks noGrp="1"/>
          </p:cNvSpPr>
          <p:nvPr>
            <p:ph type="title"/>
          </p:nvPr>
        </p:nvSpPr>
        <p:spPr/>
        <p:txBody>
          <a:bodyPr/>
          <a:lstStyle/>
          <a:p>
            <a:r>
              <a:rPr lang="sl-SI" dirty="0">
                <a:solidFill>
                  <a:schemeClr val="accent1">
                    <a:lumMod val="50000"/>
                  </a:schemeClr>
                </a:solidFill>
              </a:rPr>
              <a:t>Ljudske pesmi</a:t>
            </a:r>
          </a:p>
        </p:txBody>
      </p:sp>
      <p:sp>
        <p:nvSpPr>
          <p:cNvPr id="3" name="Označba mesta vsebine 2">
            <a:extLst>
              <a:ext uri="{FF2B5EF4-FFF2-40B4-BE49-F238E27FC236}">
                <a16:creationId xmlns:a16="http://schemas.microsoft.com/office/drawing/2014/main" id="{0BEE03F6-9096-4C36-A4FD-B5C51AB1DBA4}"/>
              </a:ext>
            </a:extLst>
          </p:cNvPr>
          <p:cNvSpPr>
            <a:spLocks noGrp="1"/>
          </p:cNvSpPr>
          <p:nvPr>
            <p:ph idx="1"/>
          </p:nvPr>
        </p:nvSpPr>
        <p:spPr/>
        <p:txBody>
          <a:bodyPr>
            <a:normAutofit fontScale="85000" lnSpcReduction="20000"/>
          </a:bodyPr>
          <a:lstStyle/>
          <a:p>
            <a:r>
              <a:rPr lang="sl-SI" dirty="0"/>
              <a:t>Katere od naštetih pesmi niso ljudske?</a:t>
            </a:r>
          </a:p>
          <a:p>
            <a:endParaRPr lang="sl-SI" dirty="0"/>
          </a:p>
          <a:p>
            <a:pPr marL="457200" indent="-457200">
              <a:buFont typeface="+mj-lt"/>
              <a:buAutoNum type="arabicPeriod"/>
            </a:pPr>
            <a:r>
              <a:rPr lang="sl-SI" dirty="0"/>
              <a:t>Marko skače</a:t>
            </a:r>
          </a:p>
          <a:p>
            <a:pPr marL="457200" indent="-457200">
              <a:buFont typeface="+mj-lt"/>
              <a:buAutoNum type="arabicPeriod"/>
            </a:pPr>
            <a:r>
              <a:rPr lang="sl-SI" dirty="0"/>
              <a:t>Lepa Anka kolo vodi</a:t>
            </a:r>
          </a:p>
          <a:p>
            <a:pPr marL="457200" indent="-457200">
              <a:buFont typeface="+mj-lt"/>
              <a:buAutoNum type="arabicPeriod"/>
            </a:pPr>
            <a:r>
              <a:rPr lang="sl-SI" dirty="0"/>
              <a:t>Čebelica Maja</a:t>
            </a:r>
          </a:p>
          <a:p>
            <a:pPr marL="457200" indent="-457200">
              <a:buFont typeface="+mj-lt"/>
              <a:buAutoNum type="arabicPeriod"/>
            </a:pPr>
            <a:r>
              <a:rPr lang="sl-SI" dirty="0"/>
              <a:t>Kuža pazi</a:t>
            </a:r>
          </a:p>
          <a:p>
            <a:pPr marL="457200" indent="-457200">
              <a:buFont typeface="+mj-lt"/>
              <a:buAutoNum type="arabicPeriod"/>
            </a:pPr>
            <a:r>
              <a:rPr lang="sl-SI" dirty="0"/>
              <a:t>Abraham </a:t>
            </a:r>
            <a:r>
              <a:rPr lang="sl-SI" dirty="0" err="1"/>
              <a:t>ma</a:t>
            </a:r>
            <a:r>
              <a:rPr lang="sl-SI" dirty="0"/>
              <a:t> sedem sinov</a:t>
            </a:r>
          </a:p>
          <a:p>
            <a:pPr marL="457200" indent="-457200">
              <a:buFont typeface="+mj-lt"/>
              <a:buAutoNum type="arabicPeriod"/>
            </a:pPr>
            <a:r>
              <a:rPr lang="sl-SI" dirty="0"/>
              <a:t>Lisička je prav zvita zver</a:t>
            </a:r>
          </a:p>
          <a:p>
            <a:pPr marL="457200" indent="-457200">
              <a:buFont typeface="+mj-lt"/>
              <a:buAutoNum type="arabicPeriod"/>
            </a:pPr>
            <a:r>
              <a:rPr lang="sl-SI" dirty="0"/>
              <a:t> Šmentana muha.</a:t>
            </a:r>
          </a:p>
          <a:p>
            <a:pPr marL="457200" indent="-457200">
              <a:buFont typeface="+mj-lt"/>
              <a:buAutoNum type="arabicPeriod"/>
            </a:pPr>
            <a:endParaRPr lang="sl-SI" dirty="0"/>
          </a:p>
        </p:txBody>
      </p:sp>
      <p:sp>
        <p:nvSpPr>
          <p:cNvPr id="4" name="PoljeZBesedilom 3">
            <a:extLst>
              <a:ext uri="{FF2B5EF4-FFF2-40B4-BE49-F238E27FC236}">
                <a16:creationId xmlns:a16="http://schemas.microsoft.com/office/drawing/2014/main" id="{B7B4C013-4706-4017-B826-C139259071E8}"/>
              </a:ext>
            </a:extLst>
          </p:cNvPr>
          <p:cNvSpPr txBox="1"/>
          <p:nvPr/>
        </p:nvSpPr>
        <p:spPr>
          <a:xfrm>
            <a:off x="6710289" y="1280160"/>
            <a:ext cx="4656406" cy="1477328"/>
          </a:xfrm>
          <a:prstGeom prst="rect">
            <a:avLst/>
          </a:prstGeom>
          <a:noFill/>
        </p:spPr>
        <p:txBody>
          <a:bodyPr wrap="square" rtlCol="0">
            <a:spAutoFit/>
          </a:bodyPr>
          <a:lstStyle/>
          <a:p>
            <a:endParaRPr lang="sl-SI" b="1" dirty="0"/>
          </a:p>
          <a:p>
            <a:endParaRPr lang="sl-SI" b="1" dirty="0"/>
          </a:p>
          <a:p>
            <a:endParaRPr lang="sl-SI" b="1" dirty="0"/>
          </a:p>
          <a:p>
            <a:endParaRPr lang="sl-SI" b="1" dirty="0"/>
          </a:p>
          <a:p>
            <a:r>
              <a:rPr lang="sl-SI" b="1" dirty="0"/>
              <a:t>Kakšne so značilnosti ljudske pesmi?</a:t>
            </a:r>
          </a:p>
        </p:txBody>
      </p:sp>
      <p:sp>
        <p:nvSpPr>
          <p:cNvPr id="5" name="Miselni oblaček: oblak 4">
            <a:extLst>
              <a:ext uri="{FF2B5EF4-FFF2-40B4-BE49-F238E27FC236}">
                <a16:creationId xmlns:a16="http://schemas.microsoft.com/office/drawing/2014/main" id="{941C8BD0-7471-4953-9E7A-D0CE2D8761B1}"/>
              </a:ext>
            </a:extLst>
          </p:cNvPr>
          <p:cNvSpPr/>
          <p:nvPr/>
        </p:nvSpPr>
        <p:spPr>
          <a:xfrm>
            <a:off x="6096000" y="1118360"/>
            <a:ext cx="1505243" cy="1192292"/>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9" name="Pravokotnik 8">
            <a:extLst>
              <a:ext uri="{FF2B5EF4-FFF2-40B4-BE49-F238E27FC236}">
                <a16:creationId xmlns:a16="http://schemas.microsoft.com/office/drawing/2014/main" id="{76A6A851-1F4B-4E5D-B277-D844435213D9}"/>
              </a:ext>
            </a:extLst>
          </p:cNvPr>
          <p:cNvSpPr/>
          <p:nvPr/>
        </p:nvSpPr>
        <p:spPr>
          <a:xfrm>
            <a:off x="6096000" y="4169914"/>
            <a:ext cx="5833403" cy="1192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a:extLst>
              <a:ext uri="{FF2B5EF4-FFF2-40B4-BE49-F238E27FC236}">
                <a16:creationId xmlns:a16="http://schemas.microsoft.com/office/drawing/2014/main" id="{E4406E7A-D44B-44B0-85BE-43E880BB33E5}"/>
              </a:ext>
            </a:extLst>
          </p:cNvPr>
          <p:cNvSpPr txBox="1"/>
          <p:nvPr/>
        </p:nvSpPr>
        <p:spPr>
          <a:xfrm>
            <a:off x="6316394" y="4417255"/>
            <a:ext cx="5303520" cy="646331"/>
          </a:xfrm>
          <a:prstGeom prst="rect">
            <a:avLst/>
          </a:prstGeom>
          <a:noFill/>
        </p:spPr>
        <p:txBody>
          <a:bodyPr wrap="square" rtlCol="0">
            <a:spAutoFit/>
          </a:bodyPr>
          <a:lstStyle/>
          <a:p>
            <a:r>
              <a:rPr lang="sl-SI" dirty="0"/>
              <a:t>Poznaš še kakšno ljudsko pesem, ki jo še nismo omenili?</a:t>
            </a:r>
          </a:p>
        </p:txBody>
      </p:sp>
    </p:spTree>
    <p:extLst>
      <p:ext uri="{BB962C8B-B14F-4D97-AF65-F5344CB8AC3E}">
        <p14:creationId xmlns:p14="http://schemas.microsoft.com/office/powerpoint/2010/main" val="107111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32E56A-ADAF-475C-8469-382B8674FD8E}"/>
              </a:ext>
            </a:extLst>
          </p:cNvPr>
          <p:cNvSpPr>
            <a:spLocks noGrp="1"/>
          </p:cNvSpPr>
          <p:nvPr>
            <p:ph type="title"/>
          </p:nvPr>
        </p:nvSpPr>
        <p:spPr/>
        <p:txBody>
          <a:bodyPr/>
          <a:lstStyle/>
          <a:p>
            <a:r>
              <a:rPr lang="sl-SI" dirty="0">
                <a:solidFill>
                  <a:schemeClr val="accent1">
                    <a:lumMod val="50000"/>
                  </a:schemeClr>
                </a:solidFill>
              </a:rPr>
              <a:t>Ljudske pesmi</a:t>
            </a:r>
          </a:p>
        </p:txBody>
      </p:sp>
      <p:sp>
        <p:nvSpPr>
          <p:cNvPr id="3" name="Označba mesta vsebine 2">
            <a:extLst>
              <a:ext uri="{FF2B5EF4-FFF2-40B4-BE49-F238E27FC236}">
                <a16:creationId xmlns:a16="http://schemas.microsoft.com/office/drawing/2014/main" id="{122C86C4-0024-46F8-A6AF-BB1E9B7560B1}"/>
              </a:ext>
            </a:extLst>
          </p:cNvPr>
          <p:cNvSpPr>
            <a:spLocks noGrp="1"/>
          </p:cNvSpPr>
          <p:nvPr>
            <p:ph idx="1"/>
          </p:nvPr>
        </p:nvSpPr>
        <p:spPr/>
        <p:txBody>
          <a:bodyPr/>
          <a:lstStyle/>
          <a:p>
            <a:r>
              <a:rPr lang="sl-SI" dirty="0"/>
              <a:t>Ljudske pesmi so tiste, ki so nastale spontano med ljudmi. Skozi čas so se spreminjale, vendar so ohranile vsebino. Iz roda v rod so se prenašale samo s petjem po spominu. Kot ustno izročilo. Ljudje so jih ustvarjali za razvedrilo, za posebne priložnosti ali kot sestavni del različnih šeg in navad. Te še vedno radi prepevamo ob raznih praznovanjih. </a:t>
            </a:r>
          </a:p>
        </p:txBody>
      </p:sp>
      <p:pic>
        <p:nvPicPr>
          <p:cNvPr id="4" name="Slika 3">
            <a:extLst>
              <a:ext uri="{FF2B5EF4-FFF2-40B4-BE49-F238E27FC236}">
                <a16:creationId xmlns:a16="http://schemas.microsoft.com/office/drawing/2014/main" id="{B845A563-F887-4060-8D9D-C17CFC96CBA6}"/>
              </a:ext>
            </a:extLst>
          </p:cNvPr>
          <p:cNvPicPr>
            <a:picLocks noChangeAspect="1"/>
          </p:cNvPicPr>
          <p:nvPr/>
        </p:nvPicPr>
        <p:blipFill>
          <a:blip r:embed="rId2"/>
          <a:stretch>
            <a:fillRect/>
          </a:stretch>
        </p:blipFill>
        <p:spPr>
          <a:xfrm>
            <a:off x="8331200" y="3661238"/>
            <a:ext cx="1553029" cy="2282592"/>
          </a:xfrm>
          <a:prstGeom prst="rect">
            <a:avLst/>
          </a:prstGeom>
        </p:spPr>
      </p:pic>
      <p:cxnSp>
        <p:nvCxnSpPr>
          <p:cNvPr id="6" name="Raven puščični povezovalnik 5">
            <a:extLst>
              <a:ext uri="{FF2B5EF4-FFF2-40B4-BE49-F238E27FC236}">
                <a16:creationId xmlns:a16="http://schemas.microsoft.com/office/drawing/2014/main" id="{7CCAAB98-CECE-40ED-B0E0-B14587A1731E}"/>
              </a:ext>
            </a:extLst>
          </p:cNvPr>
          <p:cNvCxnSpPr/>
          <p:nvPr/>
        </p:nvCxnSpPr>
        <p:spPr>
          <a:xfrm>
            <a:off x="6041292" y="3570595"/>
            <a:ext cx="2641600" cy="954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ravokotnik 7">
            <a:extLst>
              <a:ext uri="{FF2B5EF4-FFF2-40B4-BE49-F238E27FC236}">
                <a16:creationId xmlns:a16="http://schemas.microsoft.com/office/drawing/2014/main" id="{AA8374C6-2F07-4000-8844-DEBD70788F9B}"/>
              </a:ext>
            </a:extLst>
          </p:cNvPr>
          <p:cNvSpPr/>
          <p:nvPr/>
        </p:nvSpPr>
        <p:spPr>
          <a:xfrm>
            <a:off x="534572" y="4146804"/>
            <a:ext cx="6513342" cy="1311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7" name="PoljeZBesedilom 6">
            <a:extLst>
              <a:ext uri="{FF2B5EF4-FFF2-40B4-BE49-F238E27FC236}">
                <a16:creationId xmlns:a16="http://schemas.microsoft.com/office/drawing/2014/main" id="{F6766EF0-E653-4283-9CCD-53A30BC68742}"/>
              </a:ext>
            </a:extLst>
          </p:cNvPr>
          <p:cNvSpPr txBox="1"/>
          <p:nvPr/>
        </p:nvSpPr>
        <p:spPr>
          <a:xfrm>
            <a:off x="801858" y="4146804"/>
            <a:ext cx="5894364" cy="707886"/>
          </a:xfrm>
          <a:prstGeom prst="rect">
            <a:avLst/>
          </a:prstGeom>
          <a:noFill/>
        </p:spPr>
        <p:txBody>
          <a:bodyPr wrap="square" rtlCol="0">
            <a:spAutoFit/>
          </a:bodyPr>
          <a:lstStyle/>
          <a:p>
            <a:endParaRPr lang="sl-SI" sz="2000" dirty="0"/>
          </a:p>
          <a:p>
            <a:r>
              <a:rPr lang="sl-SI" sz="2000" dirty="0"/>
              <a:t>Kako rečemo pesmi, kjer je avtor znan? </a:t>
            </a:r>
          </a:p>
        </p:txBody>
      </p:sp>
      <p:sp>
        <p:nvSpPr>
          <p:cNvPr id="9" name="PoljeZBesedilom 8">
            <a:extLst>
              <a:ext uri="{FF2B5EF4-FFF2-40B4-BE49-F238E27FC236}">
                <a16:creationId xmlns:a16="http://schemas.microsoft.com/office/drawing/2014/main" id="{CBFDA64A-6A45-45A8-B4CC-5E10B9872355}"/>
              </a:ext>
            </a:extLst>
          </p:cNvPr>
          <p:cNvSpPr txBox="1"/>
          <p:nvPr/>
        </p:nvSpPr>
        <p:spPr>
          <a:xfrm>
            <a:off x="1800665" y="5795889"/>
            <a:ext cx="5418503" cy="369332"/>
          </a:xfrm>
          <a:prstGeom prst="rect">
            <a:avLst/>
          </a:prstGeom>
          <a:noFill/>
        </p:spPr>
        <p:txBody>
          <a:bodyPr wrap="square" rtlCol="0">
            <a:spAutoFit/>
          </a:bodyPr>
          <a:lstStyle/>
          <a:p>
            <a:r>
              <a:rPr lang="sl-SI" dirty="0"/>
              <a:t>UMETNA PESEM</a:t>
            </a:r>
          </a:p>
        </p:txBody>
      </p:sp>
    </p:spTree>
    <p:extLst>
      <p:ext uri="{BB962C8B-B14F-4D97-AF65-F5344CB8AC3E}">
        <p14:creationId xmlns:p14="http://schemas.microsoft.com/office/powerpoint/2010/main" val="40121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ravokotnik 5">
            <a:extLst>
              <a:ext uri="{FF2B5EF4-FFF2-40B4-BE49-F238E27FC236}">
                <a16:creationId xmlns:a16="http://schemas.microsoft.com/office/drawing/2014/main" id="{AF1E44ED-9524-4296-A90B-82C57E3F0CAA}"/>
              </a:ext>
            </a:extLst>
          </p:cNvPr>
          <p:cNvSpPr/>
          <p:nvPr/>
        </p:nvSpPr>
        <p:spPr>
          <a:xfrm>
            <a:off x="6255657" y="4467225"/>
            <a:ext cx="5413829" cy="13604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a:extLst>
              <a:ext uri="{FF2B5EF4-FFF2-40B4-BE49-F238E27FC236}">
                <a16:creationId xmlns:a16="http://schemas.microsoft.com/office/drawing/2014/main" id="{5E77FE3B-2208-4A82-90CA-CA53CEA58AAD}"/>
              </a:ext>
            </a:extLst>
          </p:cNvPr>
          <p:cNvSpPr>
            <a:spLocks noGrp="1"/>
          </p:cNvSpPr>
          <p:nvPr>
            <p:ph type="title"/>
          </p:nvPr>
        </p:nvSpPr>
        <p:spPr>
          <a:xfrm>
            <a:off x="6556100" y="1360493"/>
            <a:ext cx="4972511" cy="2180993"/>
          </a:xfrm>
        </p:spPr>
        <p:txBody>
          <a:bodyPr vert="horz" lIns="91440" tIns="45720" rIns="91440" bIns="45720" rtlCol="0" anchor="b">
            <a:normAutofit/>
          </a:bodyPr>
          <a:lstStyle/>
          <a:p>
            <a:pPr>
              <a:lnSpc>
                <a:spcPct val="80000"/>
              </a:lnSpc>
            </a:pPr>
            <a:r>
              <a:rPr lang="en-US" sz="5400" dirty="0">
                <a:blipFill dpi="0" rotWithShape="1">
                  <a:blip r:embed="rId2"/>
                  <a:srcRect/>
                  <a:tile tx="6350" ty="-127000" sx="65000" sy="64000" flip="none" algn="tl"/>
                </a:blipFill>
              </a:rPr>
              <a:t>UČENJE NOVE PESMI</a:t>
            </a:r>
          </a:p>
        </p:txBody>
      </p:sp>
      <p:sp>
        <p:nvSpPr>
          <p:cNvPr id="9" name="Content Placeholder 8">
            <a:extLst>
              <a:ext uri="{FF2B5EF4-FFF2-40B4-BE49-F238E27FC236}">
                <a16:creationId xmlns:a16="http://schemas.microsoft.com/office/drawing/2014/main" id="{3D89E41C-D917-4070-827E-6FCD448CE548}"/>
              </a:ext>
            </a:extLst>
          </p:cNvPr>
          <p:cNvSpPr>
            <a:spLocks noGrp="1"/>
          </p:cNvSpPr>
          <p:nvPr>
            <p:ph idx="1"/>
          </p:nvPr>
        </p:nvSpPr>
        <p:spPr>
          <a:xfrm>
            <a:off x="6556100" y="4687316"/>
            <a:ext cx="4972512" cy="1517088"/>
          </a:xfrm>
        </p:spPr>
        <p:txBody>
          <a:bodyPr vert="horz" lIns="91440" tIns="45720" rIns="91440" bIns="45720" rtlCol="0">
            <a:normAutofit/>
          </a:bodyPr>
          <a:lstStyle/>
          <a:p>
            <a:pPr marL="0" indent="0">
              <a:buNone/>
            </a:pPr>
            <a:r>
              <a:rPr lang="en-US" sz="2200"/>
              <a:t>Katera ljudska pesem vam pride prva na misel, ko pogledate to sliko?</a:t>
            </a:r>
          </a:p>
        </p:txBody>
      </p:sp>
      <p:pic>
        <p:nvPicPr>
          <p:cNvPr id="4" name="Označba mesta vsebine 3">
            <a:extLst>
              <a:ext uri="{FF2B5EF4-FFF2-40B4-BE49-F238E27FC236}">
                <a16:creationId xmlns:a16="http://schemas.microsoft.com/office/drawing/2014/main" id="{FB20DB63-B43B-41EF-BF02-EA0A64457676}"/>
              </a:ext>
            </a:extLst>
          </p:cNvPr>
          <p:cNvPicPr>
            <a:picLocks noChangeAspect="1"/>
          </p:cNvPicPr>
          <p:nvPr/>
        </p:nvPicPr>
        <p:blipFill rotWithShape="1">
          <a:blip r:embed="rId3"/>
          <a:srcRect l="59322" r="1"/>
          <a:stretch/>
        </p:blipFill>
        <p:spPr>
          <a:xfrm>
            <a:off x="0" y="-150296"/>
            <a:ext cx="4959379"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342917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6A31FA-DE68-49AA-A90F-F844C3DA6826}"/>
              </a:ext>
            </a:extLst>
          </p:cNvPr>
          <p:cNvSpPr>
            <a:spLocks noGrp="1"/>
          </p:cNvSpPr>
          <p:nvPr>
            <p:ph type="title"/>
          </p:nvPr>
        </p:nvSpPr>
        <p:spPr/>
        <p:txBody>
          <a:bodyPr>
            <a:normAutofit fontScale="90000"/>
          </a:bodyPr>
          <a:lstStyle/>
          <a:p>
            <a:r>
              <a:rPr lang="sl-SI" dirty="0"/>
              <a:t/>
            </a:r>
            <a:br>
              <a:rPr lang="sl-SI" dirty="0"/>
            </a:br>
            <a:r>
              <a:rPr lang="sl-SI" dirty="0">
                <a:solidFill>
                  <a:schemeClr val="accent1">
                    <a:lumMod val="50000"/>
                  </a:schemeClr>
                </a:solidFill>
              </a:rPr>
              <a:t>Dekle je po vodo šla</a:t>
            </a:r>
            <a:r>
              <a:rPr lang="sl-SI" dirty="0"/>
              <a:t/>
            </a:r>
            <a:br>
              <a:rPr lang="sl-SI" dirty="0"/>
            </a:br>
            <a:endParaRPr lang="sl-SI" dirty="0"/>
          </a:p>
        </p:txBody>
      </p:sp>
      <p:sp>
        <p:nvSpPr>
          <p:cNvPr id="3" name="Označba mesta vsebine 2">
            <a:extLst>
              <a:ext uri="{FF2B5EF4-FFF2-40B4-BE49-F238E27FC236}">
                <a16:creationId xmlns:a16="http://schemas.microsoft.com/office/drawing/2014/main" id="{EEEFBEC9-DEEF-4370-A8F5-5C030CE24B78}"/>
              </a:ext>
            </a:extLst>
          </p:cNvPr>
          <p:cNvSpPr>
            <a:spLocks noGrp="1"/>
          </p:cNvSpPr>
          <p:nvPr>
            <p:ph idx="1"/>
          </p:nvPr>
        </p:nvSpPr>
        <p:spPr/>
        <p:txBody>
          <a:bodyPr/>
          <a:lstStyle/>
          <a:p>
            <a:r>
              <a:rPr lang="sl-SI" dirty="0"/>
              <a:t>Preberi besedilo pesmi. </a:t>
            </a:r>
          </a:p>
          <a:p>
            <a:r>
              <a:rPr lang="sl-SI" dirty="0"/>
              <a:t>Najdeš ga v delovnem zvezku na strani 79.</a:t>
            </a:r>
          </a:p>
        </p:txBody>
      </p:sp>
      <p:pic>
        <p:nvPicPr>
          <p:cNvPr id="4" name="Slika 3">
            <a:extLst>
              <a:ext uri="{FF2B5EF4-FFF2-40B4-BE49-F238E27FC236}">
                <a16:creationId xmlns:a16="http://schemas.microsoft.com/office/drawing/2014/main" id="{848D7441-9346-4410-B0DE-CD6E6B214EDE}"/>
              </a:ext>
            </a:extLst>
          </p:cNvPr>
          <p:cNvPicPr>
            <a:picLocks noChangeAspect="1"/>
          </p:cNvPicPr>
          <p:nvPr/>
        </p:nvPicPr>
        <p:blipFill rotWithShape="1">
          <a:blip r:embed="rId2"/>
          <a:srcRect l="59145" t="21798" r="7331" b="56227"/>
          <a:stretch/>
        </p:blipFill>
        <p:spPr>
          <a:xfrm>
            <a:off x="6821714" y="484632"/>
            <a:ext cx="3802744" cy="5400911"/>
          </a:xfrm>
          <a:prstGeom prst="rect">
            <a:avLst/>
          </a:prstGeom>
        </p:spPr>
      </p:pic>
      <p:cxnSp>
        <p:nvCxnSpPr>
          <p:cNvPr id="6" name="Raven puščični povezovalnik 5">
            <a:extLst>
              <a:ext uri="{FF2B5EF4-FFF2-40B4-BE49-F238E27FC236}">
                <a16:creationId xmlns:a16="http://schemas.microsoft.com/office/drawing/2014/main" id="{F2AD4CDE-759B-4428-8CE3-C7DB066B7862}"/>
              </a:ext>
            </a:extLst>
          </p:cNvPr>
          <p:cNvCxnSpPr/>
          <p:nvPr/>
        </p:nvCxnSpPr>
        <p:spPr>
          <a:xfrm flipV="1">
            <a:off x="4978400" y="972457"/>
            <a:ext cx="2423886" cy="1349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jeZBesedilom 6">
            <a:extLst>
              <a:ext uri="{FF2B5EF4-FFF2-40B4-BE49-F238E27FC236}">
                <a16:creationId xmlns:a16="http://schemas.microsoft.com/office/drawing/2014/main" id="{612F7747-40FD-4F2B-9407-233B093FC3FB}"/>
              </a:ext>
            </a:extLst>
          </p:cNvPr>
          <p:cNvSpPr txBox="1"/>
          <p:nvPr/>
        </p:nvSpPr>
        <p:spPr>
          <a:xfrm>
            <a:off x="337625" y="3840480"/>
            <a:ext cx="6147581" cy="1754326"/>
          </a:xfrm>
          <a:prstGeom prst="rect">
            <a:avLst/>
          </a:prstGeom>
          <a:noFill/>
        </p:spPr>
        <p:txBody>
          <a:bodyPr wrap="square" rtlCol="0">
            <a:spAutoFit/>
          </a:bodyPr>
          <a:lstStyle/>
          <a:p>
            <a:r>
              <a:rPr lang="sl-SI" dirty="0"/>
              <a:t>Ko besedilo preberete si predvajajte posnetek pesmi.</a:t>
            </a:r>
          </a:p>
          <a:p>
            <a:r>
              <a:rPr lang="sl-SI" dirty="0"/>
              <a:t>Posnetek pesmi Dekle je po vodo šla najdemo v interaktivnem gradivu na </a:t>
            </a:r>
            <a:r>
              <a:rPr lang="sl-SI" u="sng" dirty="0" err="1">
                <a:hlinkClick r:id="rId3"/>
              </a:rPr>
              <a:t>www.radovednih</a:t>
            </a:r>
            <a:r>
              <a:rPr lang="sl-SI" u="sng" dirty="0">
                <a:hlinkClick r:id="rId3"/>
              </a:rPr>
              <a:t>-</a:t>
            </a:r>
            <a:r>
              <a:rPr lang="sl-SI" u="sng" dirty="0" err="1">
                <a:hlinkClick r:id="rId3"/>
              </a:rPr>
              <a:t>pet.si</a:t>
            </a:r>
            <a:endParaRPr lang="sl-SI" dirty="0"/>
          </a:p>
          <a:p>
            <a:endParaRPr lang="sl-SI" dirty="0"/>
          </a:p>
          <a:p>
            <a:r>
              <a:rPr lang="sl-SI" dirty="0">
                <a:hlinkClick r:id="rId4"/>
              </a:rPr>
              <a:t>https://www.radovednih-pet.si/vsebine/rp4-gum-sdz-osn/</a:t>
            </a:r>
            <a:endParaRPr lang="sl-SI" dirty="0"/>
          </a:p>
        </p:txBody>
      </p:sp>
    </p:spTree>
    <p:extLst>
      <p:ext uri="{BB962C8B-B14F-4D97-AF65-F5344CB8AC3E}">
        <p14:creationId xmlns:p14="http://schemas.microsoft.com/office/powerpoint/2010/main" val="258326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9BCBEB-1749-446D-A3CF-A399431A2D1D}"/>
              </a:ext>
            </a:extLst>
          </p:cNvPr>
          <p:cNvSpPr>
            <a:spLocks noGrp="1"/>
          </p:cNvSpPr>
          <p:nvPr>
            <p:ph type="title"/>
          </p:nvPr>
        </p:nvSpPr>
        <p:spPr/>
        <p:txBody>
          <a:bodyPr>
            <a:normAutofit fontScale="90000"/>
          </a:bodyPr>
          <a:lstStyle/>
          <a:p>
            <a:r>
              <a:rPr lang="sl-SI" sz="4000" dirty="0">
                <a:solidFill>
                  <a:schemeClr val="accent1">
                    <a:lumMod val="50000"/>
                  </a:schemeClr>
                </a:solidFill>
              </a:rPr>
              <a:t>Dobro si oglejte notni zapis, ali opazite kaj nenavadnega?</a:t>
            </a:r>
          </a:p>
        </p:txBody>
      </p:sp>
      <p:sp>
        <p:nvSpPr>
          <p:cNvPr id="3" name="Označba mesta vsebine 2">
            <a:extLst>
              <a:ext uri="{FF2B5EF4-FFF2-40B4-BE49-F238E27FC236}">
                <a16:creationId xmlns:a16="http://schemas.microsoft.com/office/drawing/2014/main" id="{B88E8286-3D86-440D-9C31-950BDFFDB523}"/>
              </a:ext>
            </a:extLst>
          </p:cNvPr>
          <p:cNvSpPr>
            <a:spLocks noGrp="1"/>
          </p:cNvSpPr>
          <p:nvPr>
            <p:ph idx="1"/>
          </p:nvPr>
        </p:nvSpPr>
        <p:spPr/>
        <p:txBody>
          <a:bodyPr/>
          <a:lstStyle/>
          <a:p>
            <a:endParaRPr lang="sl-SI" dirty="0"/>
          </a:p>
        </p:txBody>
      </p:sp>
      <p:pic>
        <p:nvPicPr>
          <p:cNvPr id="4" name="Slika 3">
            <a:extLst>
              <a:ext uri="{FF2B5EF4-FFF2-40B4-BE49-F238E27FC236}">
                <a16:creationId xmlns:a16="http://schemas.microsoft.com/office/drawing/2014/main" id="{84540ED0-3E08-496A-B8CD-E6CA3C565BF4}"/>
              </a:ext>
            </a:extLst>
          </p:cNvPr>
          <p:cNvPicPr>
            <a:picLocks noChangeAspect="1"/>
          </p:cNvPicPr>
          <p:nvPr/>
        </p:nvPicPr>
        <p:blipFill rotWithShape="1">
          <a:blip r:embed="rId2"/>
          <a:srcRect l="6438" t="53333" r="7813" b="23386"/>
          <a:stretch/>
        </p:blipFill>
        <p:spPr>
          <a:xfrm>
            <a:off x="3236686" y="2508398"/>
            <a:ext cx="5718627" cy="3363898"/>
          </a:xfrm>
          <a:prstGeom prst="rect">
            <a:avLst/>
          </a:prstGeom>
        </p:spPr>
      </p:pic>
    </p:spTree>
    <p:extLst>
      <p:ext uri="{BB962C8B-B14F-4D97-AF65-F5344CB8AC3E}">
        <p14:creationId xmlns:p14="http://schemas.microsoft.com/office/powerpoint/2010/main" val="346749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31FE49-6231-4D26-B5AC-D759A6E2D50D}"/>
              </a:ext>
            </a:extLst>
          </p:cNvPr>
          <p:cNvSpPr>
            <a:spLocks noGrp="1"/>
          </p:cNvSpPr>
          <p:nvPr>
            <p:ph type="title"/>
          </p:nvPr>
        </p:nvSpPr>
        <p:spPr/>
        <p:txBody>
          <a:bodyPr/>
          <a:lstStyle/>
          <a:p>
            <a:r>
              <a:rPr lang="sl-SI" dirty="0">
                <a:solidFill>
                  <a:schemeClr val="accent1">
                    <a:lumMod val="50000"/>
                  </a:schemeClr>
                </a:solidFill>
              </a:rPr>
              <a:t>Dvoglasje</a:t>
            </a:r>
            <a:r>
              <a:rPr lang="sl-SI" dirty="0"/>
              <a:t> </a:t>
            </a:r>
          </a:p>
        </p:txBody>
      </p:sp>
      <p:sp>
        <p:nvSpPr>
          <p:cNvPr id="3" name="Označba mesta vsebine 2">
            <a:extLst>
              <a:ext uri="{FF2B5EF4-FFF2-40B4-BE49-F238E27FC236}">
                <a16:creationId xmlns:a16="http://schemas.microsoft.com/office/drawing/2014/main" id="{B492765F-8776-4B41-BED4-3BEBF89308E9}"/>
              </a:ext>
            </a:extLst>
          </p:cNvPr>
          <p:cNvSpPr>
            <a:spLocks noGrp="1"/>
          </p:cNvSpPr>
          <p:nvPr>
            <p:ph idx="1"/>
          </p:nvPr>
        </p:nvSpPr>
        <p:spPr/>
        <p:txBody>
          <a:bodyPr>
            <a:normAutofit/>
          </a:bodyPr>
          <a:lstStyle/>
          <a:p>
            <a:r>
              <a:rPr lang="sl-SI" dirty="0"/>
              <a:t>Ste opazili, da so nekje v notnem črtovju napisane dve noti hkrati?</a:t>
            </a:r>
          </a:p>
          <a:p>
            <a:r>
              <a:rPr lang="sl-SI" dirty="0"/>
              <a:t>Tako je ponazorjeno dvoglasno petje, ki je velikokrat prisotno v slovenskih ljudskih pesmih. Dvoglasje pomeni, da en glas zapoje nižje, drugi pa višje. Seveda ne zvenijo vsi toni skupaj lepo, nekateri se ne ujemajo. </a:t>
            </a:r>
          </a:p>
          <a:p>
            <a:endParaRPr lang="sl-SI" dirty="0"/>
          </a:p>
          <a:p>
            <a:endParaRPr lang="sl-SI" dirty="0"/>
          </a:p>
        </p:txBody>
      </p:sp>
      <p:pic>
        <p:nvPicPr>
          <p:cNvPr id="4" name="Slika 3">
            <a:extLst>
              <a:ext uri="{FF2B5EF4-FFF2-40B4-BE49-F238E27FC236}">
                <a16:creationId xmlns:a16="http://schemas.microsoft.com/office/drawing/2014/main" id="{5DEAE231-FBCD-4C12-9366-697699A1CF2C}"/>
              </a:ext>
            </a:extLst>
          </p:cNvPr>
          <p:cNvPicPr>
            <a:picLocks noChangeAspect="1"/>
          </p:cNvPicPr>
          <p:nvPr/>
        </p:nvPicPr>
        <p:blipFill rotWithShape="1">
          <a:blip r:embed="rId2"/>
          <a:srcRect l="39086" t="16250" r="29948" b="57872"/>
          <a:stretch/>
        </p:blipFill>
        <p:spPr>
          <a:xfrm>
            <a:off x="1538515" y="3771571"/>
            <a:ext cx="4165600" cy="2048658"/>
          </a:xfrm>
          <a:prstGeom prst="rect">
            <a:avLst/>
          </a:prstGeom>
        </p:spPr>
      </p:pic>
    </p:spTree>
    <p:extLst>
      <p:ext uri="{BB962C8B-B14F-4D97-AF65-F5344CB8AC3E}">
        <p14:creationId xmlns:p14="http://schemas.microsoft.com/office/powerpoint/2010/main" val="9655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65E1E0E-868C-42EE-B037-C026A9AD4EC1}"/>
              </a:ext>
            </a:extLst>
          </p:cNvPr>
          <p:cNvPicPr>
            <a:picLocks noChangeAspect="1"/>
          </p:cNvPicPr>
          <p:nvPr/>
        </p:nvPicPr>
        <p:blipFill>
          <a:blip r:embed="rId2"/>
          <a:stretch>
            <a:fillRect/>
          </a:stretch>
        </p:blipFill>
        <p:spPr>
          <a:xfrm>
            <a:off x="232229" y="1018671"/>
            <a:ext cx="8171501" cy="4808815"/>
          </a:xfrm>
          <a:prstGeom prst="rect">
            <a:avLst/>
          </a:prstGeom>
        </p:spPr>
      </p:pic>
      <p:sp>
        <p:nvSpPr>
          <p:cNvPr id="3" name="PoljeZBesedilom 2">
            <a:extLst>
              <a:ext uri="{FF2B5EF4-FFF2-40B4-BE49-F238E27FC236}">
                <a16:creationId xmlns:a16="http://schemas.microsoft.com/office/drawing/2014/main" id="{B692F6DB-F76C-4E99-8574-1A7281246DFC}"/>
              </a:ext>
            </a:extLst>
          </p:cNvPr>
          <p:cNvSpPr txBox="1"/>
          <p:nvPr/>
        </p:nvSpPr>
        <p:spPr>
          <a:xfrm>
            <a:off x="8128000" y="1030514"/>
            <a:ext cx="3599543" cy="923330"/>
          </a:xfrm>
          <a:prstGeom prst="rect">
            <a:avLst/>
          </a:prstGeom>
          <a:noFill/>
        </p:spPr>
        <p:txBody>
          <a:bodyPr wrap="square" rtlCol="0">
            <a:spAutoFit/>
          </a:bodyPr>
          <a:lstStyle/>
          <a:p>
            <a:pPr marL="285750" indent="-285750">
              <a:buFont typeface="Arial" panose="020B0604020202020204" pitchFamily="34" charset="0"/>
              <a:buChar char="•"/>
            </a:pPr>
            <a:r>
              <a:rPr lang="sl-SI" dirty="0"/>
              <a:t>Kje se pojavi prvo dvoglasje?</a:t>
            </a:r>
          </a:p>
          <a:p>
            <a:r>
              <a:rPr lang="sl-SI" dirty="0"/>
              <a:t>(»</a:t>
            </a:r>
            <a:r>
              <a:rPr lang="sl-SI" i="1" dirty="0"/>
              <a:t>po </a:t>
            </a:r>
            <a:r>
              <a:rPr lang="sl-SI" i="1" dirty="0" err="1"/>
              <a:t>vo</a:t>
            </a:r>
            <a:r>
              <a:rPr lang="sl-SI" i="1" dirty="0"/>
              <a:t>-do šla</a:t>
            </a:r>
            <a:r>
              <a:rPr lang="sl-SI" dirty="0"/>
              <a:t>«).</a:t>
            </a:r>
          </a:p>
          <a:p>
            <a:endParaRPr lang="sl-SI" dirty="0"/>
          </a:p>
        </p:txBody>
      </p:sp>
      <p:cxnSp>
        <p:nvCxnSpPr>
          <p:cNvPr id="5" name="Raven puščični povezovalnik 4">
            <a:extLst>
              <a:ext uri="{FF2B5EF4-FFF2-40B4-BE49-F238E27FC236}">
                <a16:creationId xmlns:a16="http://schemas.microsoft.com/office/drawing/2014/main" id="{F08E007A-BB30-4BA6-815B-1A7764010A61}"/>
              </a:ext>
            </a:extLst>
          </p:cNvPr>
          <p:cNvCxnSpPr/>
          <p:nvPr/>
        </p:nvCxnSpPr>
        <p:spPr>
          <a:xfrm flipH="1">
            <a:off x="4426857" y="1018671"/>
            <a:ext cx="3338286" cy="123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0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E9B195-5292-4A27-9338-3F351D44B010}"/>
              </a:ext>
            </a:extLst>
          </p:cNvPr>
          <p:cNvSpPr>
            <a:spLocks noGrp="1"/>
          </p:cNvSpPr>
          <p:nvPr>
            <p:ph type="title"/>
          </p:nvPr>
        </p:nvSpPr>
        <p:spPr/>
        <p:txBody>
          <a:bodyPr/>
          <a:lstStyle/>
          <a:p>
            <a:r>
              <a:rPr lang="sl-SI" dirty="0">
                <a:solidFill>
                  <a:schemeClr val="accent1">
                    <a:lumMod val="50000"/>
                  </a:schemeClr>
                </a:solidFill>
              </a:rPr>
              <a:t>Zaključek</a:t>
            </a:r>
          </a:p>
        </p:txBody>
      </p:sp>
      <p:sp>
        <p:nvSpPr>
          <p:cNvPr id="3" name="Označba mesta vsebine 2">
            <a:extLst>
              <a:ext uri="{FF2B5EF4-FFF2-40B4-BE49-F238E27FC236}">
                <a16:creationId xmlns:a16="http://schemas.microsoft.com/office/drawing/2014/main" id="{9B455FA6-AE87-4146-82B3-7F605EB41E4C}"/>
              </a:ext>
            </a:extLst>
          </p:cNvPr>
          <p:cNvSpPr>
            <a:spLocks noGrp="1"/>
          </p:cNvSpPr>
          <p:nvPr>
            <p:ph idx="1"/>
          </p:nvPr>
        </p:nvSpPr>
        <p:spPr/>
        <p:txBody>
          <a:bodyPr/>
          <a:lstStyle/>
          <a:p>
            <a:r>
              <a:rPr lang="sl-SI" dirty="0"/>
              <a:t>Prišli smo do konca še ene ure. Ponovili smo značilnosti ljudskih pesmi, ugotovili kaj je dvoglasje in se naučili novo ljudsko pesem. </a:t>
            </a:r>
            <a:r>
              <a:rPr lang="sl-SI" dirty="0">
                <a:sym typeface="Wingdings" panose="05000000000000000000" pitchFamily="2" charset="2"/>
              </a:rPr>
              <a:t></a:t>
            </a:r>
          </a:p>
          <a:p>
            <a:r>
              <a:rPr lang="sl-SI" dirty="0">
                <a:sym typeface="Wingdings" panose="05000000000000000000" pitchFamily="2" charset="2"/>
              </a:rPr>
              <a:t>To bo za danes vse. Lepo bodite. </a:t>
            </a:r>
            <a:endParaRPr lang="sl-SI" dirty="0"/>
          </a:p>
        </p:txBody>
      </p:sp>
    </p:spTree>
    <p:extLst>
      <p:ext uri="{BB962C8B-B14F-4D97-AF65-F5344CB8AC3E}">
        <p14:creationId xmlns:p14="http://schemas.microsoft.com/office/powerpoint/2010/main" val="4172085378"/>
      </p:ext>
    </p:extLst>
  </p:cSld>
  <p:clrMapOvr>
    <a:masterClrMapping/>
  </p:clrMapOvr>
</p:sld>
</file>

<file path=ppt/theme/theme1.xml><?xml version="1.0" encoding="utf-8"?>
<a:theme xmlns:a="http://schemas.openxmlformats.org/drawingml/2006/main" name="Galerija">
  <a:themeElements>
    <a:clrScheme name="Galerija">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ja">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19</TotalTime>
  <Words>302</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Palatino Linotype</vt:lpstr>
      <vt:lpstr>Wingdings</vt:lpstr>
      <vt:lpstr>Galerija</vt:lpstr>
      <vt:lpstr>Slovensko ljudsko izročilo</vt:lpstr>
      <vt:lpstr>Ljudske pesmi</vt:lpstr>
      <vt:lpstr>Ljudske pesmi</vt:lpstr>
      <vt:lpstr>UČENJE NOVE PESMI</vt:lpstr>
      <vt:lpstr> Dekle je po vodo šla </vt:lpstr>
      <vt:lpstr>Dobro si oglejte notni zapis, ali opazite kaj nenavadnega?</vt:lpstr>
      <vt:lpstr>Dvoglasje </vt:lpstr>
      <vt:lpstr>PowerPoint Presentation</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Slovensko ljudsko izročilo</dc:title>
  <dc:creator>Tanja Špicar</dc:creator>
  <cp:lastModifiedBy>Mateja </cp:lastModifiedBy>
  <cp:revision>4</cp:revision>
  <dcterms:created xsi:type="dcterms:W3CDTF">2020-05-21T06:08:00Z</dcterms:created>
  <dcterms:modified xsi:type="dcterms:W3CDTF">2020-05-22T13:31:57Z</dcterms:modified>
</cp:coreProperties>
</file>